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hiEEZQhq3bPrhZ6dqW4vhl6llM6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2"/>
  </p:normalViewPr>
  <p:slideViewPr>
    <p:cSldViewPr snapToGrid="0">
      <p:cViewPr varScale="1">
        <p:scale>
          <a:sx n="63" d="100"/>
          <a:sy n="63" d="100"/>
        </p:scale>
        <p:origin x="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500" dirty="0"/>
          </a:p>
        </p:txBody>
      </p:sp>
      <p:sp>
        <p:nvSpPr>
          <p:cNvPr id="155" name="Google Shape;1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1" name="Google Shape;22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2" name="Google Shape;232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9" name="Google Shape;239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6" name="Google Shape;24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" name="Google Shape;253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6" name="Google Shape;266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2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7" name="Google Shape;16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1" name="Google Shape;181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9" name="Google Shape;18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8" name="Google Shape;19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6" name="Google Shape;20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3" name="Google Shape;213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9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, and Content">
  <p:cSld name="Title, Subtitle, and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body" idx="1"/>
          </p:nvPr>
        </p:nvSpPr>
        <p:spPr>
          <a:xfrm>
            <a:off x="736980" y="1558927"/>
            <a:ext cx="16814040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2"/>
          </p:nvPr>
        </p:nvSpPr>
        <p:spPr>
          <a:xfrm>
            <a:off x="736980" y="2377440"/>
            <a:ext cx="1681404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Font typeface="Arial"/>
              <a:buChar char=" "/>
              <a:defRPr b="1"/>
            </a:lvl1pPr>
            <a:lvl2pPr marL="914400" lvl="1" indent="-406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Font typeface="Arial"/>
              <a:buChar char=" "/>
              <a:defRPr/>
            </a:lvl2pPr>
            <a:lvl3pPr marL="1371600" lvl="2" indent="-3810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Arial"/>
              <a:buChar char=" 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2 Column">
  <p:cSld name="Title and Content - 2 Colum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814032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body" idx="2"/>
          </p:nvPr>
        </p:nvSpPr>
        <p:spPr>
          <a:xfrm>
            <a:off x="9411080" y="2377440"/>
            <a:ext cx="814032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Image">
  <p:cSld name="Title, Text, and Imag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814032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>
            <a:spLocks noGrp="1"/>
          </p:cNvSpPr>
          <p:nvPr>
            <p:ph type="pic" idx="2"/>
          </p:nvPr>
        </p:nvSpPr>
        <p:spPr>
          <a:xfrm>
            <a:off x="9410705" y="2397288"/>
            <a:ext cx="8140698" cy="7158192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92" name="Google Shape;92;p22"/>
          <p:cNvSpPr txBox="1">
            <a:spLocks noGrp="1"/>
          </p:cNvSpPr>
          <p:nvPr>
            <p:ph type="body" idx="3"/>
          </p:nvPr>
        </p:nvSpPr>
        <p:spPr>
          <a:xfrm>
            <a:off x="9407526" y="9278481"/>
            <a:ext cx="814387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150" tIns="45700" rIns="73150" bIns="4570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Right">
  <p:cSld name="Image Righ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1026396" cy="797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736980" y="1558927"/>
            <a:ext cx="11026396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body" idx="2"/>
          </p:nvPr>
        </p:nvSpPr>
        <p:spPr>
          <a:xfrm>
            <a:off x="736980" y="2377440"/>
            <a:ext cx="11026396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ftr" idx="11"/>
          </p:nvPr>
        </p:nvSpPr>
        <p:spPr>
          <a:xfrm>
            <a:off x="368300" y="9715500"/>
            <a:ext cx="1139507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>
            <a:spLocks noGrp="1"/>
          </p:cNvSpPr>
          <p:nvPr>
            <p:ph type="pic" idx="3"/>
          </p:nvPr>
        </p:nvSpPr>
        <p:spPr>
          <a:xfrm>
            <a:off x="12315827" y="0"/>
            <a:ext cx="5972174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00" name="Google Shape;100;p23"/>
          <p:cNvSpPr txBox="1">
            <a:spLocks noGrp="1"/>
          </p:cNvSpPr>
          <p:nvPr>
            <p:ph type="body" idx="4"/>
          </p:nvPr>
        </p:nvSpPr>
        <p:spPr>
          <a:xfrm>
            <a:off x="12684125" y="9835635"/>
            <a:ext cx="5235574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lf Image Right">
  <p:cSld name="Half Image Righ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>
            <a:spLocks noGrp="1"/>
          </p:cNvSpPr>
          <p:nvPr>
            <p:ph type="title"/>
          </p:nvPr>
        </p:nvSpPr>
        <p:spPr>
          <a:xfrm>
            <a:off x="735204" y="731521"/>
            <a:ext cx="8145272" cy="797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4"/>
          <p:cNvSpPr txBox="1">
            <a:spLocks noGrp="1"/>
          </p:cNvSpPr>
          <p:nvPr>
            <p:ph type="body" idx="1"/>
          </p:nvPr>
        </p:nvSpPr>
        <p:spPr>
          <a:xfrm>
            <a:off x="735204" y="1558927"/>
            <a:ext cx="8145272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body" idx="2"/>
          </p:nvPr>
        </p:nvSpPr>
        <p:spPr>
          <a:xfrm>
            <a:off x="735204" y="2377440"/>
            <a:ext cx="8145272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4"/>
          <p:cNvSpPr txBox="1">
            <a:spLocks noGrp="1"/>
          </p:cNvSpPr>
          <p:nvPr>
            <p:ph type="ftr" idx="11"/>
          </p:nvPr>
        </p:nvSpPr>
        <p:spPr>
          <a:xfrm>
            <a:off x="733427" y="9715500"/>
            <a:ext cx="8143874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4"/>
          <p:cNvSpPr>
            <a:spLocks noGrp="1"/>
          </p:cNvSpPr>
          <p:nvPr>
            <p:ph type="pic" idx="3"/>
          </p:nvPr>
        </p:nvSpPr>
        <p:spPr>
          <a:xfrm>
            <a:off x="9407526" y="0"/>
            <a:ext cx="88773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07" name="Google Shape;107;p24"/>
          <p:cNvSpPr txBox="1">
            <a:spLocks noGrp="1"/>
          </p:cNvSpPr>
          <p:nvPr>
            <p:ph type="body" idx="4"/>
          </p:nvPr>
        </p:nvSpPr>
        <p:spPr>
          <a:xfrm>
            <a:off x="9774240" y="9835635"/>
            <a:ext cx="8142288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Left">
  <p:cSld name="Image Lef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>
            <a:spLocks noGrp="1"/>
          </p:cNvSpPr>
          <p:nvPr>
            <p:ph type="title"/>
          </p:nvPr>
        </p:nvSpPr>
        <p:spPr>
          <a:xfrm>
            <a:off x="6526402" y="731521"/>
            <a:ext cx="11026396" cy="797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body" idx="1"/>
          </p:nvPr>
        </p:nvSpPr>
        <p:spPr>
          <a:xfrm>
            <a:off x="6526402" y="1558927"/>
            <a:ext cx="11026396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body" idx="2"/>
          </p:nvPr>
        </p:nvSpPr>
        <p:spPr>
          <a:xfrm>
            <a:off x="6526402" y="2377440"/>
            <a:ext cx="11026396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ftr" idx="11"/>
          </p:nvPr>
        </p:nvSpPr>
        <p:spPr>
          <a:xfrm>
            <a:off x="12687301" y="9715500"/>
            <a:ext cx="52292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>
            <a:spLocks noGrp="1"/>
          </p:cNvSpPr>
          <p:nvPr>
            <p:ph type="pic" idx="3"/>
          </p:nvPr>
        </p:nvSpPr>
        <p:spPr>
          <a:xfrm>
            <a:off x="1" y="0"/>
            <a:ext cx="5972174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14" name="Google Shape;114;p25"/>
          <p:cNvSpPr txBox="1">
            <a:spLocks noGrp="1"/>
          </p:cNvSpPr>
          <p:nvPr>
            <p:ph type="body" idx="4"/>
          </p:nvPr>
        </p:nvSpPr>
        <p:spPr>
          <a:xfrm>
            <a:off x="366714" y="9835635"/>
            <a:ext cx="5227636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lf Image Left">
  <p:cSld name="Half Image Lef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6"/>
          <p:cNvSpPr txBox="1">
            <a:spLocks noGrp="1"/>
          </p:cNvSpPr>
          <p:nvPr>
            <p:ph type="title"/>
          </p:nvPr>
        </p:nvSpPr>
        <p:spPr>
          <a:xfrm>
            <a:off x="9407526" y="731521"/>
            <a:ext cx="8145272" cy="797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6"/>
          <p:cNvSpPr txBox="1">
            <a:spLocks noGrp="1"/>
          </p:cNvSpPr>
          <p:nvPr>
            <p:ph type="body" idx="1"/>
          </p:nvPr>
        </p:nvSpPr>
        <p:spPr>
          <a:xfrm>
            <a:off x="9407526" y="1558927"/>
            <a:ext cx="8145272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6"/>
          <p:cNvSpPr txBox="1">
            <a:spLocks noGrp="1"/>
          </p:cNvSpPr>
          <p:nvPr>
            <p:ph type="body" idx="2"/>
          </p:nvPr>
        </p:nvSpPr>
        <p:spPr>
          <a:xfrm>
            <a:off x="9407526" y="2377440"/>
            <a:ext cx="8145272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ftr" idx="11"/>
          </p:nvPr>
        </p:nvSpPr>
        <p:spPr>
          <a:xfrm>
            <a:off x="12687301" y="9715500"/>
            <a:ext cx="52292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6"/>
          <p:cNvSpPr>
            <a:spLocks noGrp="1"/>
          </p:cNvSpPr>
          <p:nvPr>
            <p:ph type="pic" idx="3"/>
          </p:nvPr>
        </p:nvSpPr>
        <p:spPr>
          <a:xfrm>
            <a:off x="0" y="0"/>
            <a:ext cx="88773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21" name="Google Shape;121;p26"/>
          <p:cNvSpPr txBox="1">
            <a:spLocks noGrp="1"/>
          </p:cNvSpPr>
          <p:nvPr>
            <p:ph type="body" idx="4"/>
          </p:nvPr>
        </p:nvSpPr>
        <p:spPr>
          <a:xfrm>
            <a:off x="366714" y="9835635"/>
            <a:ext cx="8142288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/W Half">
  <p:cSld name="B/W Half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7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7670420" cy="121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7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767042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27"/>
          <p:cNvSpPr txBox="1">
            <a:spLocks noGrp="1"/>
          </p:cNvSpPr>
          <p:nvPr>
            <p:ph type="body" idx="2"/>
          </p:nvPr>
        </p:nvSpPr>
        <p:spPr>
          <a:xfrm>
            <a:off x="9880600" y="731521"/>
            <a:ext cx="7670800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4400"/>
              <a:buNone/>
              <a:defRPr sz="4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600"/>
              <a:buChar char="o"/>
              <a:defRPr sz="3600"/>
            </a:lvl2pPr>
            <a:lvl3pPr marL="1371600" lvl="2" indent="-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600"/>
              <a:buChar char="•"/>
              <a:defRPr sz="3600"/>
            </a:lvl3pPr>
            <a:lvl4pPr marL="1828800" lvl="3" indent="-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600"/>
              <a:buChar char="•"/>
              <a:defRPr sz="3600"/>
            </a:lvl4pPr>
            <a:lvl5pPr marL="2286000" lvl="4" indent="-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3600"/>
              <a:buChar char="•"/>
              <a:defRPr sz="36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27"/>
          <p:cNvSpPr txBox="1">
            <a:spLocks noGrp="1"/>
          </p:cNvSpPr>
          <p:nvPr>
            <p:ph type="body" idx="3"/>
          </p:nvPr>
        </p:nvSpPr>
        <p:spPr>
          <a:xfrm>
            <a:off x="9880604" y="2377440"/>
            <a:ext cx="7670796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Clr>
                <a:schemeClr val="lt2"/>
              </a:buClr>
              <a:buSzPts val="3200"/>
              <a:buChar char="⚫"/>
              <a:defRPr>
                <a:solidFill>
                  <a:schemeClr val="lt1"/>
                </a:solidFill>
              </a:defRPr>
            </a:lvl1pPr>
            <a:lvl2pPr marL="914400" lvl="1" indent="-406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2800"/>
              <a:buChar char="o"/>
              <a:defRPr>
                <a:solidFill>
                  <a:schemeClr val="lt1"/>
                </a:solidFill>
              </a:defRPr>
            </a:lvl2pPr>
            <a:lvl3pPr marL="1371600" lvl="2" indent="-3810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200"/>
              <a:buChar char="•"/>
              <a:defRPr>
                <a:solidFill>
                  <a:schemeClr val="lt1"/>
                </a:solidFill>
              </a:defRPr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22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7"/>
          <p:cNvSpPr txBox="1">
            <a:spLocks noGrp="1"/>
          </p:cNvSpPr>
          <p:nvPr>
            <p:ph type="ftr" idx="11"/>
          </p:nvPr>
        </p:nvSpPr>
        <p:spPr>
          <a:xfrm>
            <a:off x="9407526" y="9715500"/>
            <a:ext cx="8509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Subtitle">
  <p:cSld name="Title with Subtitl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8"/>
          <p:cNvSpPr txBox="1">
            <a:spLocks noGrp="1"/>
          </p:cNvSpPr>
          <p:nvPr>
            <p:ph type="body" idx="1"/>
          </p:nvPr>
        </p:nvSpPr>
        <p:spPr>
          <a:xfrm>
            <a:off x="736980" y="1558927"/>
            <a:ext cx="16814040" cy="49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None/>
              <a:defRPr sz="3200" b="1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8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word Slide">
  <p:cSld name="Keyword Slid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733426" y="1715007"/>
            <a:ext cx="16821148" cy="686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200"/>
              <a:buFont typeface="Arial"/>
              <a:buNone/>
              <a:defRPr sz="132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9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ver A">
  <p:cSld name="1_Cover A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2"/>
          <p:cNvPicPr preferRelativeResize="0"/>
          <p:nvPr/>
        </p:nvPicPr>
        <p:blipFill rotWithShape="1">
          <a:blip r:embed="rId2">
            <a:alphaModFix/>
          </a:blip>
          <a:srcRect b="-71"/>
          <a:stretch/>
        </p:blipFill>
        <p:spPr>
          <a:xfrm rot="5400000">
            <a:off x="8035470" y="34475"/>
            <a:ext cx="10287000" cy="1021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426" y="742771"/>
            <a:ext cx="2982224" cy="30577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2"/>
          <p:cNvSpPr txBox="1">
            <a:spLocks noGrp="1"/>
          </p:cNvSpPr>
          <p:nvPr>
            <p:ph type="subTitle" idx="1"/>
          </p:nvPr>
        </p:nvSpPr>
        <p:spPr>
          <a:xfrm>
            <a:off x="733425" y="5965387"/>
            <a:ext cx="1102995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/>
          <p:nvPr/>
        </p:nvSpPr>
        <p:spPr>
          <a:xfrm>
            <a:off x="368300" y="9715500"/>
            <a:ext cx="17614904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2023 Autodesk. All rights reserved.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2"/>
          <p:cNvSpPr txBox="1">
            <a:spLocks noGrp="1"/>
          </p:cNvSpPr>
          <p:nvPr>
            <p:ph type="title"/>
          </p:nvPr>
        </p:nvSpPr>
        <p:spPr>
          <a:xfrm>
            <a:off x="736981" y="2366974"/>
            <a:ext cx="12474574" cy="3354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" name="Google Shape;22;p12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93309" y="406459"/>
            <a:ext cx="3202029" cy="978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word Slide (Dark)">
  <p:cSld name="Keyword Slide (Dark)">
    <p:bg>
      <p:bgPr>
        <a:solidFill>
          <a:schemeClr val="dk1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0"/>
          <p:cNvSpPr txBox="1">
            <a:spLocks noGrp="1"/>
          </p:cNvSpPr>
          <p:nvPr>
            <p:ph type="title"/>
          </p:nvPr>
        </p:nvSpPr>
        <p:spPr>
          <a:xfrm>
            <a:off x="733426" y="1715007"/>
            <a:ext cx="16821148" cy="686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200"/>
              <a:buFont typeface="Arial"/>
              <a:buNone/>
              <a:defRPr sz="1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0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Keyword Slide">
  <p:cSld name="Image Keyword Slide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1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41" name="Google Shape;141;p31"/>
          <p:cNvSpPr txBox="1">
            <a:spLocks noGrp="1"/>
          </p:cNvSpPr>
          <p:nvPr>
            <p:ph type="body" idx="1"/>
          </p:nvPr>
        </p:nvSpPr>
        <p:spPr>
          <a:xfrm>
            <a:off x="373180" y="9835635"/>
            <a:ext cx="877082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7F7F7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3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lt1">
              <a:alpha val="8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1"/>
          <p:cNvSpPr txBox="1">
            <a:spLocks noGrp="1"/>
          </p:cNvSpPr>
          <p:nvPr>
            <p:ph type="title"/>
          </p:nvPr>
        </p:nvSpPr>
        <p:spPr>
          <a:xfrm>
            <a:off x="733426" y="1715007"/>
            <a:ext cx="16821148" cy="686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200"/>
              <a:buFont typeface="Arial"/>
              <a:buNone/>
              <a:defRPr sz="132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1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use Slide">
  <p:cSld name="Pause Slide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2"/>
          <p:cNvSpPr txBox="1">
            <a:spLocks noGrp="1"/>
          </p:cNvSpPr>
          <p:nvPr>
            <p:ph type="title"/>
          </p:nvPr>
        </p:nvSpPr>
        <p:spPr>
          <a:xfrm>
            <a:off x="733426" y="1715007"/>
            <a:ext cx="16821148" cy="6864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200"/>
              <a:buFont typeface="Arial"/>
              <a:buNone/>
              <a:defRPr sz="132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2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Slide">
  <p:cSld name="Image Slide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3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51" name="Google Shape;151;p33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3"/>
          <p:cNvSpPr txBox="1">
            <a:spLocks noGrp="1"/>
          </p:cNvSpPr>
          <p:nvPr>
            <p:ph type="body" idx="1"/>
          </p:nvPr>
        </p:nvSpPr>
        <p:spPr>
          <a:xfrm>
            <a:off x="366713" y="9835635"/>
            <a:ext cx="8510586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7F7F7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ing Objectives">
  <p:cSld name="Learning Objective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1681404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2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24">
          <p15:clr>
            <a:srgbClr val="FDE53C"/>
          </p15:clr>
        </p15:guide>
        <p15:guide id="2" pos="5592">
          <p15:clr>
            <a:srgbClr val="FDE53C"/>
          </p15:clr>
        </p15:guide>
        <p15:guide id="3" pos="5926">
          <p15:clr>
            <a:srgbClr val="FDE53C"/>
          </p15:clr>
        </p15:guide>
        <p15:guide id="4" pos="8490">
          <p15:clr>
            <a:srgbClr val="FDE53C"/>
          </p15:clr>
        </p15:guide>
        <p15:guide id="5" pos="3934">
          <p15:clr>
            <a:srgbClr val="5ACBF0"/>
          </p15:clr>
        </p15:guide>
        <p15:guide id="6" pos="7584">
          <p15:clr>
            <a:srgbClr val="5ACBF0"/>
          </p15:clr>
        </p15:guide>
        <p15:guide id="7" pos="3760">
          <p15:clr>
            <a:srgbClr val="5ACBF0"/>
          </p15:clr>
        </p15:guide>
        <p15:guide id="8" pos="4108">
          <p15:clr>
            <a:srgbClr val="5ACBF0"/>
          </p15:clr>
        </p15:guide>
        <p15:guide id="9" pos="7758">
          <p15:clr>
            <a:srgbClr val="5ACBF0"/>
          </p15:clr>
        </p15:guide>
        <p15:guide id="10" pos="7410">
          <p15:clr>
            <a:srgbClr val="5ACBF0"/>
          </p15:clr>
        </p15:guide>
        <p15:guide id="11" pos="3198">
          <p15:clr>
            <a:srgbClr val="FDE53C"/>
          </p15:clr>
        </p15:guide>
        <p15:guide id="12" pos="2850">
          <p15:clr>
            <a:srgbClr val="FDE53C"/>
          </p15:clr>
        </p15:guide>
        <p15:guide id="13" pos="8668">
          <p15:clr>
            <a:srgbClr val="FDE53C"/>
          </p15:clr>
        </p15:guide>
        <p15:guide id="14" pos="8320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A">
  <p:cSld name="Cover A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14"/>
          <p:cNvPicPr preferRelativeResize="0"/>
          <p:nvPr/>
        </p:nvPicPr>
        <p:blipFill rotWithShape="1">
          <a:blip r:embed="rId2">
            <a:alphaModFix/>
          </a:blip>
          <a:srcRect b="-71"/>
          <a:stretch/>
        </p:blipFill>
        <p:spPr>
          <a:xfrm rot="5400000">
            <a:off x="8035470" y="34475"/>
            <a:ext cx="10287000" cy="1021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426" y="742771"/>
            <a:ext cx="2982224" cy="30577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4"/>
          <p:cNvSpPr txBox="1">
            <a:spLocks noGrp="1"/>
          </p:cNvSpPr>
          <p:nvPr>
            <p:ph type="subTitle" idx="1"/>
          </p:nvPr>
        </p:nvSpPr>
        <p:spPr>
          <a:xfrm>
            <a:off x="733425" y="5965387"/>
            <a:ext cx="1102995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2"/>
          </p:nvPr>
        </p:nvSpPr>
        <p:spPr>
          <a:xfrm>
            <a:off x="733424" y="8506274"/>
            <a:ext cx="7680964" cy="43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800"/>
              <a:buNone/>
              <a:defRPr sz="2800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3"/>
          </p:nvPr>
        </p:nvSpPr>
        <p:spPr>
          <a:xfrm>
            <a:off x="733424" y="8932649"/>
            <a:ext cx="768096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200"/>
              <a:buNone/>
              <a:defRPr sz="2200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/>
          <p:nvPr/>
        </p:nvSpPr>
        <p:spPr>
          <a:xfrm>
            <a:off x="368300" y="9715500"/>
            <a:ext cx="17614904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2022 Autodesk. All rights reserved.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title"/>
          </p:nvPr>
        </p:nvSpPr>
        <p:spPr>
          <a:xfrm>
            <a:off x="736981" y="2366974"/>
            <a:ext cx="12474574" cy="3354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A">
  <p:cSld name="Divider A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5"/>
          <p:cNvPicPr preferRelativeResize="0"/>
          <p:nvPr/>
        </p:nvPicPr>
        <p:blipFill rotWithShape="1">
          <a:blip r:embed="rId2">
            <a:alphaModFix/>
          </a:blip>
          <a:srcRect r="-10000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8" name="Google Shape;38;p15"/>
          <p:cNvSpPr/>
          <p:nvPr/>
        </p:nvSpPr>
        <p:spPr>
          <a:xfrm>
            <a:off x="15645007" y="730250"/>
            <a:ext cx="1903394" cy="1301776"/>
          </a:xfrm>
          <a:custGeom>
            <a:avLst/>
            <a:gdLst/>
            <a:ahLst/>
            <a:cxnLst/>
            <a:rect l="l" t="t" r="r" b="b"/>
            <a:pathLst>
              <a:path w="195276" h="133554" extrusionOk="0">
                <a:moveTo>
                  <a:pt x="979" y="133489"/>
                </a:moveTo>
                <a:lnTo>
                  <a:pt x="120554" y="59108"/>
                </a:lnTo>
                <a:lnTo>
                  <a:pt x="182583" y="59108"/>
                </a:lnTo>
                <a:cubicBezTo>
                  <a:pt x="184583" y="59108"/>
                  <a:pt x="186204" y="60729"/>
                  <a:pt x="186204" y="62729"/>
                </a:cubicBezTo>
                <a:cubicBezTo>
                  <a:pt x="186204" y="62731"/>
                  <a:pt x="186204" y="62735"/>
                  <a:pt x="186204" y="62737"/>
                </a:cubicBezTo>
                <a:cubicBezTo>
                  <a:pt x="186305" y="64000"/>
                  <a:pt x="185638" y="65201"/>
                  <a:pt x="184512" y="65783"/>
                </a:cubicBezTo>
                <a:lnTo>
                  <a:pt x="125782" y="100994"/>
                </a:lnTo>
                <a:cubicBezTo>
                  <a:pt x="121967" y="103278"/>
                  <a:pt x="120630" y="107863"/>
                  <a:pt x="120630" y="111298"/>
                </a:cubicBezTo>
                <a:lnTo>
                  <a:pt x="120571" y="133489"/>
                </a:lnTo>
                <a:lnTo>
                  <a:pt x="195206" y="133489"/>
                </a:lnTo>
                <a:lnTo>
                  <a:pt x="195206" y="4524"/>
                </a:lnTo>
                <a:cubicBezTo>
                  <a:pt x="195213" y="1996"/>
                  <a:pt x="193170" y="-59"/>
                  <a:pt x="190642" y="-66"/>
                </a:cubicBezTo>
                <a:cubicBezTo>
                  <a:pt x="190572" y="-66"/>
                  <a:pt x="190504" y="-65"/>
                  <a:pt x="190434" y="-62"/>
                </a:cubicBezTo>
                <a:lnTo>
                  <a:pt x="119217" y="-62"/>
                </a:lnTo>
                <a:lnTo>
                  <a:pt x="-70" y="73998"/>
                </a:lnTo>
                <a:lnTo>
                  <a:pt x="-70" y="1334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6172200" y="3493008"/>
            <a:ext cx="11376200" cy="22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  <a:defRPr sz="80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1"/>
          </p:nvPr>
        </p:nvSpPr>
        <p:spPr>
          <a:xfrm>
            <a:off x="6172200" y="5958303"/>
            <a:ext cx="1137920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A (Dark)">
  <p:cSld name="Cover A (Dark)">
    <p:bg>
      <p:bgPr>
        <a:solidFill>
          <a:schemeClr val="dk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8035466" y="34473"/>
            <a:ext cx="10287004" cy="1021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426" y="742771"/>
            <a:ext cx="2982224" cy="305774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6"/>
          <p:cNvSpPr txBox="1">
            <a:spLocks noGrp="1"/>
          </p:cNvSpPr>
          <p:nvPr>
            <p:ph type="subTitle" idx="1"/>
          </p:nvPr>
        </p:nvSpPr>
        <p:spPr>
          <a:xfrm>
            <a:off x="733427" y="5965387"/>
            <a:ext cx="1102995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733424" y="8506274"/>
            <a:ext cx="7680964" cy="43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body" idx="3"/>
          </p:nvPr>
        </p:nvSpPr>
        <p:spPr>
          <a:xfrm>
            <a:off x="733424" y="8932649"/>
            <a:ext cx="768096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/>
          <p:nvPr/>
        </p:nvSpPr>
        <p:spPr>
          <a:xfrm>
            <a:off x="368300" y="9715500"/>
            <a:ext cx="17614904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2022 Autodesk. All rights reserved.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6"/>
          <p:cNvSpPr txBox="1">
            <a:spLocks noGrp="1"/>
          </p:cNvSpPr>
          <p:nvPr>
            <p:ph type="title"/>
          </p:nvPr>
        </p:nvSpPr>
        <p:spPr>
          <a:xfrm>
            <a:off x="736981" y="2366974"/>
            <a:ext cx="12474574" cy="3354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A (Dark)">
  <p:cSld name="Divider A (Dark)">
    <p:bg>
      <p:bgPr>
        <a:solidFill>
          <a:schemeClr val="dk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7"/>
          <p:cNvSpPr/>
          <p:nvPr/>
        </p:nvSpPr>
        <p:spPr>
          <a:xfrm>
            <a:off x="15645007" y="730250"/>
            <a:ext cx="1903394" cy="1301776"/>
          </a:xfrm>
          <a:custGeom>
            <a:avLst/>
            <a:gdLst/>
            <a:ahLst/>
            <a:cxnLst/>
            <a:rect l="l" t="t" r="r" b="b"/>
            <a:pathLst>
              <a:path w="195276" h="133554" extrusionOk="0">
                <a:moveTo>
                  <a:pt x="979" y="133489"/>
                </a:moveTo>
                <a:lnTo>
                  <a:pt x="120554" y="59108"/>
                </a:lnTo>
                <a:lnTo>
                  <a:pt x="182583" y="59108"/>
                </a:lnTo>
                <a:cubicBezTo>
                  <a:pt x="184583" y="59108"/>
                  <a:pt x="186204" y="60729"/>
                  <a:pt x="186204" y="62729"/>
                </a:cubicBezTo>
                <a:cubicBezTo>
                  <a:pt x="186204" y="62731"/>
                  <a:pt x="186204" y="62735"/>
                  <a:pt x="186204" y="62737"/>
                </a:cubicBezTo>
                <a:cubicBezTo>
                  <a:pt x="186305" y="64000"/>
                  <a:pt x="185638" y="65201"/>
                  <a:pt x="184512" y="65783"/>
                </a:cubicBezTo>
                <a:lnTo>
                  <a:pt x="125782" y="100994"/>
                </a:lnTo>
                <a:cubicBezTo>
                  <a:pt x="121967" y="103278"/>
                  <a:pt x="120630" y="107863"/>
                  <a:pt x="120630" y="111298"/>
                </a:cubicBezTo>
                <a:lnTo>
                  <a:pt x="120571" y="133489"/>
                </a:lnTo>
                <a:lnTo>
                  <a:pt x="195206" y="133489"/>
                </a:lnTo>
                <a:lnTo>
                  <a:pt x="195206" y="4524"/>
                </a:lnTo>
                <a:cubicBezTo>
                  <a:pt x="195213" y="1996"/>
                  <a:pt x="193170" y="-59"/>
                  <a:pt x="190642" y="-66"/>
                </a:cubicBezTo>
                <a:cubicBezTo>
                  <a:pt x="190572" y="-66"/>
                  <a:pt x="190504" y="-65"/>
                  <a:pt x="190434" y="-62"/>
                </a:cubicBezTo>
                <a:lnTo>
                  <a:pt x="119217" y="-62"/>
                </a:lnTo>
                <a:lnTo>
                  <a:pt x="-70" y="73998"/>
                </a:lnTo>
                <a:lnTo>
                  <a:pt x="-70" y="13348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7"/>
          <p:cNvSpPr txBox="1">
            <a:spLocks noGrp="1"/>
          </p:cNvSpPr>
          <p:nvPr>
            <p:ph type="title"/>
          </p:nvPr>
        </p:nvSpPr>
        <p:spPr>
          <a:xfrm>
            <a:off x="6172200" y="3493008"/>
            <a:ext cx="11376200" cy="2246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  <a:defRPr sz="80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1"/>
          </p:nvPr>
        </p:nvSpPr>
        <p:spPr>
          <a:xfrm>
            <a:off x="6172200" y="5958303"/>
            <a:ext cx="1137920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B">
  <p:cSld name="Cover B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8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cxnSp>
        <p:nvCxnSpPr>
          <p:cNvPr id="60" name="Google Shape;60;p18"/>
          <p:cNvCxnSpPr/>
          <p:nvPr/>
        </p:nvCxnSpPr>
        <p:spPr>
          <a:xfrm rot="10800000">
            <a:off x="3882958" y="7360214"/>
            <a:ext cx="2635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1" name="Google Shape;6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916202" y="730250"/>
            <a:ext cx="2635200" cy="27019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8"/>
          <p:cNvSpPr/>
          <p:nvPr/>
        </p:nvSpPr>
        <p:spPr>
          <a:xfrm>
            <a:off x="733494" y="3740152"/>
            <a:ext cx="2632200" cy="1800224"/>
          </a:xfrm>
          <a:custGeom>
            <a:avLst/>
            <a:gdLst/>
            <a:ahLst/>
            <a:cxnLst/>
            <a:rect l="l" t="t" r="r" b="b"/>
            <a:pathLst>
              <a:path w="195276" h="133554" extrusionOk="0">
                <a:moveTo>
                  <a:pt x="979" y="133489"/>
                </a:moveTo>
                <a:lnTo>
                  <a:pt x="120554" y="59108"/>
                </a:lnTo>
                <a:lnTo>
                  <a:pt x="182583" y="59108"/>
                </a:lnTo>
                <a:cubicBezTo>
                  <a:pt x="184583" y="59108"/>
                  <a:pt x="186204" y="60729"/>
                  <a:pt x="186204" y="62729"/>
                </a:cubicBezTo>
                <a:cubicBezTo>
                  <a:pt x="186204" y="62731"/>
                  <a:pt x="186204" y="62735"/>
                  <a:pt x="186204" y="62737"/>
                </a:cubicBezTo>
                <a:cubicBezTo>
                  <a:pt x="186305" y="64000"/>
                  <a:pt x="185638" y="65201"/>
                  <a:pt x="184512" y="65783"/>
                </a:cubicBezTo>
                <a:lnTo>
                  <a:pt x="125782" y="100994"/>
                </a:lnTo>
                <a:cubicBezTo>
                  <a:pt x="121967" y="103278"/>
                  <a:pt x="120630" y="107863"/>
                  <a:pt x="120630" y="111298"/>
                </a:cubicBezTo>
                <a:lnTo>
                  <a:pt x="120571" y="133489"/>
                </a:lnTo>
                <a:lnTo>
                  <a:pt x="195206" y="133489"/>
                </a:lnTo>
                <a:lnTo>
                  <a:pt x="195206" y="4524"/>
                </a:lnTo>
                <a:cubicBezTo>
                  <a:pt x="195213" y="1996"/>
                  <a:pt x="193170" y="-59"/>
                  <a:pt x="190642" y="-66"/>
                </a:cubicBezTo>
                <a:cubicBezTo>
                  <a:pt x="190572" y="-66"/>
                  <a:pt x="190504" y="-65"/>
                  <a:pt x="190434" y="-62"/>
                </a:cubicBezTo>
                <a:lnTo>
                  <a:pt x="119217" y="-62"/>
                </a:lnTo>
                <a:lnTo>
                  <a:pt x="-70" y="73998"/>
                </a:lnTo>
                <a:lnTo>
                  <a:pt x="-70" y="1334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8"/>
          <p:cNvSpPr txBox="1">
            <a:spLocks noGrp="1"/>
          </p:cNvSpPr>
          <p:nvPr>
            <p:ph type="body" idx="1"/>
          </p:nvPr>
        </p:nvSpPr>
        <p:spPr>
          <a:xfrm>
            <a:off x="9144000" y="9847871"/>
            <a:ext cx="877082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r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7F7F7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subTitle" idx="3"/>
          </p:nvPr>
        </p:nvSpPr>
        <p:spPr>
          <a:xfrm>
            <a:off x="3882959" y="5923204"/>
            <a:ext cx="13668442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lvl="2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body" idx="4"/>
          </p:nvPr>
        </p:nvSpPr>
        <p:spPr>
          <a:xfrm>
            <a:off x="3882958" y="7796406"/>
            <a:ext cx="7680964" cy="430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800"/>
              <a:buNone/>
              <a:defRPr sz="2800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body" idx="5"/>
          </p:nvPr>
        </p:nvSpPr>
        <p:spPr>
          <a:xfrm>
            <a:off x="3882958" y="8222781"/>
            <a:ext cx="768096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2200"/>
              <a:buNone/>
              <a:defRPr sz="2200"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ftr" idx="11"/>
          </p:nvPr>
        </p:nvSpPr>
        <p:spPr>
          <a:xfrm>
            <a:off x="368301" y="9473274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/>
          <p:nvPr/>
        </p:nvSpPr>
        <p:spPr>
          <a:xfrm>
            <a:off x="368301" y="9727736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© 2022 Autodesk. All rights reserved.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3882958" y="3512884"/>
            <a:ext cx="13668440" cy="22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  <a:defRPr sz="80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B">
  <p:cSld name="Divider B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9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73" name="Google Shape;73;p19"/>
          <p:cNvSpPr/>
          <p:nvPr/>
        </p:nvSpPr>
        <p:spPr>
          <a:xfrm>
            <a:off x="15645007" y="730250"/>
            <a:ext cx="1903394" cy="1301776"/>
          </a:xfrm>
          <a:custGeom>
            <a:avLst/>
            <a:gdLst/>
            <a:ahLst/>
            <a:cxnLst/>
            <a:rect l="l" t="t" r="r" b="b"/>
            <a:pathLst>
              <a:path w="195276" h="133554" extrusionOk="0">
                <a:moveTo>
                  <a:pt x="979" y="133489"/>
                </a:moveTo>
                <a:lnTo>
                  <a:pt x="120554" y="59108"/>
                </a:lnTo>
                <a:lnTo>
                  <a:pt x="182583" y="59108"/>
                </a:lnTo>
                <a:cubicBezTo>
                  <a:pt x="184583" y="59108"/>
                  <a:pt x="186204" y="60729"/>
                  <a:pt x="186204" y="62729"/>
                </a:cubicBezTo>
                <a:cubicBezTo>
                  <a:pt x="186204" y="62731"/>
                  <a:pt x="186204" y="62735"/>
                  <a:pt x="186204" y="62737"/>
                </a:cubicBezTo>
                <a:cubicBezTo>
                  <a:pt x="186305" y="64000"/>
                  <a:pt x="185638" y="65201"/>
                  <a:pt x="184512" y="65783"/>
                </a:cubicBezTo>
                <a:lnTo>
                  <a:pt x="125782" y="100994"/>
                </a:lnTo>
                <a:cubicBezTo>
                  <a:pt x="121967" y="103278"/>
                  <a:pt x="120630" y="107863"/>
                  <a:pt x="120630" y="111298"/>
                </a:cubicBezTo>
                <a:lnTo>
                  <a:pt x="120571" y="133489"/>
                </a:lnTo>
                <a:lnTo>
                  <a:pt x="195206" y="133489"/>
                </a:lnTo>
                <a:lnTo>
                  <a:pt x="195206" y="4524"/>
                </a:lnTo>
                <a:cubicBezTo>
                  <a:pt x="195213" y="1996"/>
                  <a:pt x="193170" y="-59"/>
                  <a:pt x="190642" y="-66"/>
                </a:cubicBezTo>
                <a:cubicBezTo>
                  <a:pt x="190572" y="-66"/>
                  <a:pt x="190504" y="-65"/>
                  <a:pt x="190434" y="-62"/>
                </a:cubicBezTo>
                <a:lnTo>
                  <a:pt x="119217" y="-62"/>
                </a:lnTo>
                <a:lnTo>
                  <a:pt x="-70" y="73998"/>
                </a:lnTo>
                <a:lnTo>
                  <a:pt x="-70" y="1334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endParaRPr sz="7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1"/>
          </p:nvPr>
        </p:nvSpPr>
        <p:spPr>
          <a:xfrm>
            <a:off x="373180" y="9835635"/>
            <a:ext cx="877082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7F7F7F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683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3"/>
          </p:nvPr>
        </p:nvSpPr>
        <p:spPr>
          <a:xfrm>
            <a:off x="1474790" y="5944013"/>
            <a:ext cx="11379200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400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700"/>
              <a:buNone/>
              <a:defRPr sz="27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1474790" y="3529750"/>
            <a:ext cx="13668440" cy="22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  <a:defRPr sz="8000" b="1" i="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736980" y="731521"/>
            <a:ext cx="1681404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Arial"/>
              <a:buNone/>
              <a:defRPr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16814040" cy="717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400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Courier New"/>
              <a:buChar char="o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ftr" idx="11"/>
          </p:nvPr>
        </p:nvSpPr>
        <p:spPr>
          <a:xfrm>
            <a:off x="9144001" y="9715500"/>
            <a:ext cx="8772526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5760">
          <p15:clr>
            <a:srgbClr val="A4A3A4"/>
          </p15:clr>
        </p15:guide>
        <p15:guide id="2" orient="horz" pos="460">
          <p15:clr>
            <a:srgbClr val="A4A3A4"/>
          </p15:clr>
        </p15:guide>
        <p15:guide id="3" orient="horz" pos="6120">
          <p15:clr>
            <a:srgbClr val="A4A3A4"/>
          </p15:clr>
        </p15:guide>
        <p15:guide id="4" pos="462">
          <p15:clr>
            <a:srgbClr val="A4A3A4"/>
          </p15:clr>
        </p15:guide>
        <p15:guide id="5" pos="11056">
          <p15:clr>
            <a:srgbClr val="A4A3A4"/>
          </p15:clr>
        </p15:guide>
        <p15:guide id="6" pos="232">
          <p15:clr>
            <a:srgbClr val="A4A3A4"/>
          </p15:clr>
        </p15:guide>
        <p15:guide id="7" orient="horz" pos="6312">
          <p15:clr>
            <a:srgbClr val="A4A3A4"/>
          </p15:clr>
        </p15:guide>
        <p15:guide id="8" pos="11286">
          <p15:clr>
            <a:srgbClr val="A4A3A4"/>
          </p15:clr>
        </p15:guide>
        <p15:guide id="9" orient="horz" pos="6022">
          <p15:clr>
            <a:srgbClr val="A4A3A4"/>
          </p15:clr>
        </p15:guide>
        <p15:guide id="10" orient="horz" pos="1496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www.mscdirect.com/product/details/06820898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hyperlink" Target="https://www.miteebite.com/products/" TargetMode="Externa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4mechtech.blogspot.com/2014/07/milling-machine-work-holding-devices.html" TargetMode="Externa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haimer-usa.com/products/shrinking-technology/shrink-fit-machine/shrink-fit-machines/power-clamp-air-i40-comfort.html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techniksusa.com/product/cat40-hydraulic-toolholder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"/>
          <p:cNvSpPr txBox="1">
            <a:spLocks noGrp="1"/>
          </p:cNvSpPr>
          <p:nvPr>
            <p:ph type="title"/>
          </p:nvPr>
        </p:nvSpPr>
        <p:spPr>
          <a:xfrm>
            <a:off x="736981" y="2366974"/>
            <a:ext cx="12474574" cy="3354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</a:pPr>
            <a:r>
              <a:rPr lang="en-US"/>
              <a:t>Tool holders and work holding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00660" y="868095"/>
            <a:ext cx="5884932" cy="3920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52048" y="781700"/>
            <a:ext cx="5656190" cy="376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52048" y="5143501"/>
            <a:ext cx="5656190" cy="3768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2" descr="Value Collection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6575" y="4788932"/>
            <a:ext cx="3920838" cy="3920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2"/>
          <p:cNvSpPr txBox="1"/>
          <p:nvPr/>
        </p:nvSpPr>
        <p:spPr>
          <a:xfrm>
            <a:off x="7230782" y="8823147"/>
            <a:ext cx="3496631" cy="1000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Value Collection - 20 Piece, 6 Inch Long x 1/8 Inch Thick, Alloy Steel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Thin Parallel Set – 06820898 - MSC Industrial Supply (mscdirect.com)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42"/>
          <p:cNvSpPr txBox="1"/>
          <p:nvPr/>
        </p:nvSpPr>
        <p:spPr>
          <a:xfrm>
            <a:off x="524436" y="2403426"/>
            <a:ext cx="5009768" cy="4293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of the jobs on a mill can be held in a vise.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are many different types depending on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exact need, but most will require the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of parallels, soft jaws, or other work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holding device. </a:t>
            </a: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42"/>
          <p:cNvSpPr txBox="1"/>
          <p:nvPr/>
        </p:nvSpPr>
        <p:spPr>
          <a:xfrm>
            <a:off x="524436" y="781700"/>
            <a:ext cx="5277198" cy="119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holding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3"/>
          <p:cNvSpPr txBox="1"/>
          <p:nvPr/>
        </p:nvSpPr>
        <p:spPr>
          <a:xfrm>
            <a:off x="774849" y="1681813"/>
            <a:ext cx="7735500" cy="689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Traditional single station fixed jaw vise</a:t>
            </a:r>
            <a:r>
              <a:rPr lang="en-US" sz="3200" dirty="0">
                <a:solidFill>
                  <a:schemeClr val="dk1"/>
                </a:solidFill>
              </a:rPr>
              <a:t>: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Rear jaw is stationary while the front jaw opens and closes to grip work piece.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 	</a:t>
            </a:r>
            <a:endParaRPr sz="32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WCS can be located on fixed jaw to allow for running of different jobs without having to reset WCS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	</a:t>
            </a:r>
            <a:endParaRPr sz="32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as useful for multi-axis work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Requires more than one vise for one piece flow operations to complete Op2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01200" y="1930220"/>
            <a:ext cx="7911951" cy="5748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3"/>
          <p:cNvSpPr txBox="1"/>
          <p:nvPr/>
        </p:nvSpPr>
        <p:spPr>
          <a:xfrm>
            <a:off x="774849" y="223520"/>
            <a:ext cx="1350241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Traditional single station fixed jaw vise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4"/>
          <p:cNvSpPr txBox="1"/>
          <p:nvPr/>
        </p:nvSpPr>
        <p:spPr>
          <a:xfrm>
            <a:off x="774848" y="1605100"/>
            <a:ext cx="7735500" cy="63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Dual station vise</a:t>
            </a:r>
            <a:r>
              <a:rPr lang="en-US" sz="3200" dirty="0">
                <a:solidFill>
                  <a:schemeClr val="dk1"/>
                </a:solidFill>
              </a:rPr>
              <a:t>: 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vise allows for a work piece to be held in each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 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Allows for multiple ops to be completed in a single cycle.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Good for production runs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as useful for multi-axis work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WCS needs to be set for each new job run in the vise for different size stock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01655" y="1398126"/>
            <a:ext cx="8211497" cy="6240873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4"/>
          <p:cNvSpPr txBox="1"/>
          <p:nvPr/>
        </p:nvSpPr>
        <p:spPr>
          <a:xfrm>
            <a:off x="1036320" y="140073"/>
            <a:ext cx="593303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Dual station vise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5"/>
          <p:cNvSpPr txBox="1"/>
          <p:nvPr/>
        </p:nvSpPr>
        <p:spPr>
          <a:xfrm>
            <a:off x="815488" y="1411727"/>
            <a:ext cx="8328600" cy="86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 </a:t>
            </a:r>
            <a:r>
              <a:rPr lang="en-US" sz="3200">
                <a:solidFill>
                  <a:schemeClr val="dk1"/>
                </a:solidFill>
              </a:rPr>
              <a:t>c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entering </a:t>
            </a:r>
            <a:r>
              <a:rPr lang="en-US" sz="3200">
                <a:solidFill>
                  <a:schemeClr val="dk1"/>
                </a:solidFill>
              </a:rPr>
              <a:t>v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ise</a:t>
            </a:r>
            <a:r>
              <a:rPr lang="en-US" sz="3200">
                <a:solidFill>
                  <a:schemeClr val="dk1"/>
                </a:solidFill>
              </a:rPr>
              <a:t>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Both jaws open and close equal amount when screw is rotated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Useful for multi-axis work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Often used in combination with other workholding items like pyramids and tombstones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Higher price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Both jaws move to grip stock making it difficult to set WCS on jaws for different jobs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WCS typically located on a ”Zero” point so work holding needs to be used in CAM digital twin to accurately set a WCS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81812" y="1375064"/>
            <a:ext cx="7735608" cy="5955902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5"/>
          <p:cNvSpPr txBox="1"/>
          <p:nvPr/>
        </p:nvSpPr>
        <p:spPr>
          <a:xfrm>
            <a:off x="1076960" y="365760"/>
            <a:ext cx="6726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 </a:t>
            </a:r>
            <a:r>
              <a:rPr lang="en-US" sz="5600" b="1">
                <a:solidFill>
                  <a:schemeClr val="dk1"/>
                </a:solidFill>
              </a:rPr>
              <a:t>c</a:t>
            </a: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entering </a:t>
            </a:r>
            <a:r>
              <a:rPr lang="en-US" sz="5600" b="1">
                <a:solidFill>
                  <a:schemeClr val="dk1"/>
                </a:solidFill>
              </a:rPr>
              <a:t>v</a:t>
            </a: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ise</a:t>
            </a:r>
            <a:endParaRPr sz="5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4402" y="3516542"/>
            <a:ext cx="4963305" cy="343236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46"/>
          <p:cNvSpPr txBox="1"/>
          <p:nvPr/>
        </p:nvSpPr>
        <p:spPr>
          <a:xfrm>
            <a:off x="612254" y="413088"/>
            <a:ext cx="16600809" cy="1000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Creative solutions to hold your work piece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6"/>
          <p:cNvSpPr txBox="1"/>
          <p:nvPr/>
        </p:nvSpPr>
        <p:spPr>
          <a:xfrm>
            <a:off x="349148" y="7447926"/>
            <a:ext cx="5058560" cy="2415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Talongrip™ Long Length Serrated Grip</a:t>
            </a:r>
            <a:b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grip is used for holding on to minimal amounts of material allowing for heavy metal removal rates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" name="Google Shape;258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01869" y="3516542"/>
            <a:ext cx="3899859" cy="389985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6"/>
          <p:cNvSpPr txBox="1"/>
          <p:nvPr/>
        </p:nvSpPr>
        <p:spPr>
          <a:xfrm>
            <a:off x="6501869" y="7457358"/>
            <a:ext cx="4124212" cy="2385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Heavy-Duty VersaGrip™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grip offers another method for griping edges of a work piece to secure in a non-traditional method.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46"/>
          <p:cNvSpPr txBox="1"/>
          <p:nvPr/>
        </p:nvSpPr>
        <p:spPr>
          <a:xfrm>
            <a:off x="5119167" y="9813492"/>
            <a:ext cx="7586982" cy="415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images sourced from </a:t>
            </a:r>
            <a:r>
              <a:rPr lang="en-US" sz="1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Products | Mitee-Bite Products LLC. (miteebite.com)  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p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948309" y="3535686"/>
            <a:ext cx="4225478" cy="389985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6"/>
          <p:cNvSpPr txBox="1"/>
          <p:nvPr/>
        </p:nvSpPr>
        <p:spPr>
          <a:xfrm>
            <a:off x="11777145" y="7366870"/>
            <a:ext cx="4567806" cy="2415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Modular XYZ Xpansion® Pins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pins can be used to accurately locate the bores of parts or fixtures for quick and accurate locating.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46"/>
          <p:cNvSpPr txBox="1"/>
          <p:nvPr/>
        </p:nvSpPr>
        <p:spPr>
          <a:xfrm>
            <a:off x="812800" y="1357862"/>
            <a:ext cx="15042395" cy="2108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most instances when planning a job, Setup 1 is usually the simplest because it comes out of traditionally round or flat stock. The complication begins as you move into Setup 2 and sometimes Setups 3 and 4. The industry is constantly evolving to help provide economical turnkey solutions such as  the ones below.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909" y="692727"/>
            <a:ext cx="9033164" cy="6774873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47"/>
          <p:cNvSpPr txBox="1"/>
          <p:nvPr/>
        </p:nvSpPr>
        <p:spPr>
          <a:xfrm>
            <a:off x="918594" y="7801761"/>
            <a:ext cx="6568581" cy="229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Sometimes it makes sense to use multiple vises to hold a longer work piece. In this photo we are using 2 Kurt vises with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Mitee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-bite Talon Grip Jaws to hold on to 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longer stock.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34095" y="692728"/>
            <a:ext cx="7696731" cy="48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7"/>
          <p:cNvSpPr txBox="1"/>
          <p:nvPr/>
        </p:nvSpPr>
        <p:spPr>
          <a:xfrm>
            <a:off x="11098840" y="5659137"/>
            <a:ext cx="5967242" cy="323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Mechanical Technology: Milling Machine Work Holding Devices (4mechtech.blogspot.com)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47"/>
          <p:cNvSpPr txBox="1"/>
          <p:nvPr/>
        </p:nvSpPr>
        <p:spPr>
          <a:xfrm>
            <a:off x="10800828" y="7013605"/>
            <a:ext cx="6231699" cy="2292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some situations, you may not have any flat edges to grip or clamp on. Thinking outside the box and using strap clamps can take a job from problem to completed.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48" descr="Logo, company nam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"/>
          <p:cNvSpPr txBox="1">
            <a:spLocks noGrp="1"/>
          </p:cNvSpPr>
          <p:nvPr>
            <p:ph type="body" idx="1"/>
          </p:nvPr>
        </p:nvSpPr>
        <p:spPr>
          <a:xfrm>
            <a:off x="736980" y="2377440"/>
            <a:ext cx="16814250" cy="7177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en-US"/>
              <a:t>After completing this lecture, you’ll be able to:</a:t>
            </a:r>
            <a:endParaRPr/>
          </a:p>
          <a:p>
            <a:pPr marL="466725" lvl="0" indent="-457200" algn="l" rtl="0">
              <a:lnSpc>
                <a:spcPct val="100000"/>
              </a:lnSpc>
              <a:spcBef>
                <a:spcPts val="4050"/>
              </a:spcBef>
              <a:spcAft>
                <a:spcPts val="0"/>
              </a:spcAft>
              <a:buSzPts val="2816"/>
              <a:buFont typeface="Arial"/>
              <a:buChar char="•"/>
            </a:pPr>
            <a:r>
              <a:rPr lang="en-US"/>
              <a:t>Identify different tool holding options</a:t>
            </a:r>
            <a:endParaRPr/>
          </a:p>
          <a:p>
            <a:pPr marL="466725" lvl="0" indent="-457200" algn="l" rtl="0">
              <a:lnSpc>
                <a:spcPct val="100000"/>
              </a:lnSpc>
              <a:spcBef>
                <a:spcPts val="4050"/>
              </a:spcBef>
              <a:spcAft>
                <a:spcPts val="0"/>
              </a:spcAft>
              <a:buSzPts val="2816"/>
              <a:buFont typeface="Arial"/>
              <a:buChar char="•"/>
            </a:pPr>
            <a:r>
              <a:rPr lang="en-US"/>
              <a:t>Identify different types of work holding options</a:t>
            </a:r>
            <a:endParaRPr/>
          </a:p>
          <a:p>
            <a:pPr marL="466725" lvl="0" indent="-457200" algn="l" rtl="0">
              <a:lnSpc>
                <a:spcPct val="100000"/>
              </a:lnSpc>
              <a:spcBef>
                <a:spcPts val="4050"/>
              </a:spcBef>
              <a:spcAft>
                <a:spcPts val="0"/>
              </a:spcAft>
              <a:buSzPts val="2816"/>
              <a:buFont typeface="Arial"/>
              <a:buChar char="•"/>
            </a:pPr>
            <a:r>
              <a:rPr lang="en-US"/>
              <a:t>Understand the pros and cons of different work holding options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4050"/>
              </a:spcBef>
              <a:spcAft>
                <a:spcPts val="0"/>
              </a:spcAft>
              <a:buSzPts val="3200"/>
              <a:buNone/>
            </a:pPr>
            <a:endParaRPr/>
          </a:p>
        </p:txBody>
      </p:sp>
      <p:sp>
        <p:nvSpPr>
          <p:cNvPr id="164" name="Google Shape;164;p2"/>
          <p:cNvSpPr txBox="1">
            <a:spLocks noGrp="1"/>
          </p:cNvSpPr>
          <p:nvPr>
            <p:ph type="title"/>
          </p:nvPr>
        </p:nvSpPr>
        <p:spPr>
          <a:xfrm>
            <a:off x="736980" y="731522"/>
            <a:ext cx="1681425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/>
              <a:t>Learning objectives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5" descr="04-0003"/>
          <p:cNvPicPr preferRelativeResize="0"/>
          <p:nvPr/>
        </p:nvPicPr>
        <p:blipFill rotWithShape="1">
          <a:blip r:embed="rId3">
            <a:alphaModFix/>
          </a:blip>
          <a:srcRect l="16818" t="10455" r="17873" b="11162"/>
          <a:stretch/>
        </p:blipFill>
        <p:spPr>
          <a:xfrm>
            <a:off x="9143999" y="2174240"/>
            <a:ext cx="8470939" cy="6852612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5"/>
          <p:cNvSpPr txBox="1"/>
          <p:nvPr/>
        </p:nvSpPr>
        <p:spPr>
          <a:xfrm>
            <a:off x="998524" y="1564638"/>
            <a:ext cx="8145600" cy="834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Standard solid body cutting tool holder are used in various machining operations. This toolholder incorporates a set screw to prevent cutting tool pull out.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Economical	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Rigid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Durable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Made for one size tool, multiples needed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Runout can be excessive shortening tool life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are not balanced, spindle speed limited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35"/>
          <p:cNvSpPr txBox="1"/>
          <p:nvPr/>
        </p:nvSpPr>
        <p:spPr>
          <a:xfrm>
            <a:off x="998525" y="415337"/>
            <a:ext cx="135873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Standard solid body cutting tool holder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6"/>
          <p:cNvSpPr txBox="1"/>
          <p:nvPr/>
        </p:nvSpPr>
        <p:spPr>
          <a:xfrm>
            <a:off x="1045028" y="1506453"/>
            <a:ext cx="9160856" cy="8147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Projected solid body cutting tool holder used in various machining operations where reach or tool holder interference is a concern. This toolholder incorporates a set screw to prevent cutting tool pull out.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Economical	 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Durable</a:t>
            </a: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dirty="0">
                <a:solidFill>
                  <a:schemeClr val="dk1"/>
                </a:solidFill>
              </a:rPr>
              <a:t>Increased rigidity and accuracy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Made for one size tool, multiples needed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Runout can be excessive shortening tool life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are not balanced, spindle speed limited</a:t>
            </a:r>
          </a:p>
          <a:p>
            <a:pPr marL="428625" marR="0" lvl="0" indent="-428625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dirty="0">
                <a:solidFill>
                  <a:schemeClr val="dk1"/>
                </a:solidFill>
              </a:rPr>
              <a:t>Difficult to cool, shortening tool life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36"/>
          <p:cNvPicPr preferRelativeResize="0"/>
          <p:nvPr/>
        </p:nvPicPr>
        <p:blipFill rotWithShape="1">
          <a:blip r:embed="rId3">
            <a:alphaModFix/>
          </a:blip>
          <a:srcRect l="11988" t="9316" r="6989" b="6056"/>
          <a:stretch/>
        </p:blipFill>
        <p:spPr>
          <a:xfrm>
            <a:off x="10456606" y="2158990"/>
            <a:ext cx="7341212" cy="5559723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6"/>
          <p:cNvSpPr txBox="1"/>
          <p:nvPr/>
        </p:nvSpPr>
        <p:spPr>
          <a:xfrm>
            <a:off x="833120" y="365760"/>
            <a:ext cx="1374607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Projected solid body cutting tool holder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7"/>
          <p:cNvPicPr preferRelativeResize="0"/>
          <p:nvPr/>
        </p:nvPicPr>
        <p:blipFill rotWithShape="1">
          <a:blip r:embed="rId3">
            <a:alphaModFix/>
          </a:blip>
          <a:srcRect l="17161" r="18084"/>
          <a:stretch/>
        </p:blipFill>
        <p:spPr>
          <a:xfrm rot="7239475">
            <a:off x="12705484" y="7140030"/>
            <a:ext cx="1931739" cy="2974421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184" name="Google Shape;184;p37"/>
          <p:cNvSpPr txBox="1"/>
          <p:nvPr/>
        </p:nvSpPr>
        <p:spPr>
          <a:xfrm>
            <a:off x="933756" y="1770829"/>
            <a:ext cx="7735500" cy="79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ER Collet chucks: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ER Collet </a:t>
            </a:r>
            <a:r>
              <a:rPr lang="en-US" sz="3200">
                <a:solidFill>
                  <a:schemeClr val="dk1"/>
                </a:solidFill>
              </a:rPr>
              <a:t>c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hucks are used in various machining operations and offer great versatility holding tools of various sizes by means of a collet.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Economical	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Collets are cheaper than toolholders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Better run out than solid body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cylindrical clamping force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Requires operator training to use properly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Tool can slip in the collet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37"/>
          <p:cNvPicPr preferRelativeResize="0"/>
          <p:nvPr/>
        </p:nvPicPr>
        <p:blipFill rotWithShape="1">
          <a:blip r:embed="rId4">
            <a:alphaModFix/>
          </a:blip>
          <a:srcRect l="5927" t="11533" r="4073" b="5444"/>
          <a:stretch/>
        </p:blipFill>
        <p:spPr>
          <a:xfrm>
            <a:off x="8725536" y="1443964"/>
            <a:ext cx="9102036" cy="5594064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7"/>
          <p:cNvSpPr txBox="1"/>
          <p:nvPr/>
        </p:nvSpPr>
        <p:spPr>
          <a:xfrm>
            <a:off x="933756" y="489857"/>
            <a:ext cx="61704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ER </a:t>
            </a:r>
            <a:r>
              <a:rPr lang="en-US" sz="5600" b="1">
                <a:solidFill>
                  <a:schemeClr val="dk1"/>
                </a:solidFill>
              </a:rPr>
              <a:t>c</a:t>
            </a: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ollet </a:t>
            </a:r>
            <a:r>
              <a:rPr lang="en-US" sz="5600" b="1">
                <a:solidFill>
                  <a:schemeClr val="dk1"/>
                </a:solidFill>
              </a:rPr>
              <a:t>c</a:t>
            </a: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hucks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8"/>
          <p:cNvSpPr txBox="1"/>
          <p:nvPr/>
        </p:nvSpPr>
        <p:spPr>
          <a:xfrm>
            <a:off x="843280" y="1622470"/>
            <a:ext cx="9966900" cy="85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Project shrink fit tool: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Projected shrink fit tool holders are used in high volume and highly accurate machining operations. The tool holders also excel where reach or tool holder interference is a concern. This toolholder incorporates the principal of thermal expansion to hold the cutting tool in the bore.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Highly accurate, less than .0001 runout	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Rigid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Small nose diameter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Balanced for high RPM’s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Cons: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Made for one size tool, multiples needed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Tool holder cost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Requires adding a special machine to heat and cool the holder for tool installation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38"/>
          <p:cNvPicPr preferRelativeResize="0"/>
          <p:nvPr/>
        </p:nvPicPr>
        <p:blipFill rotWithShape="1">
          <a:blip r:embed="rId3">
            <a:alphaModFix/>
          </a:blip>
          <a:srcRect l="11657" t="26753" r="9142" b="9176"/>
          <a:stretch/>
        </p:blipFill>
        <p:spPr>
          <a:xfrm>
            <a:off x="10810240" y="1505647"/>
            <a:ext cx="7328302" cy="3907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03312" y="5775776"/>
            <a:ext cx="3886833" cy="3907554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8"/>
          <p:cNvSpPr txBox="1"/>
          <p:nvPr/>
        </p:nvSpPr>
        <p:spPr>
          <a:xfrm>
            <a:off x="15730739" y="8781353"/>
            <a:ext cx="2168239" cy="1369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Shrinking machines: Power Clamp Comfort NG i4.0 - HAIMER (haimer-usa.com)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38"/>
          <p:cNvSpPr txBox="1"/>
          <p:nvPr/>
        </p:nvSpPr>
        <p:spPr>
          <a:xfrm>
            <a:off x="690880" y="551540"/>
            <a:ext cx="1099211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Projected shrink fit tool holders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9"/>
          <p:cNvSpPr txBox="1"/>
          <p:nvPr/>
        </p:nvSpPr>
        <p:spPr>
          <a:xfrm>
            <a:off x="1209064" y="1750509"/>
            <a:ext cx="7735500" cy="79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Keyless drill chucks: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Keyless drill chucks are used in drilling operations. This tool holder incorporates a set of jaws that are adjusted by hand to close and grip the shank of the cutting tool.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Economical	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Adjustable to grip size within the range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Runout can be excessive shortening tool life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recommended for carbide tool shanks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Google Shape;201;p39"/>
          <p:cNvPicPr preferRelativeResize="0"/>
          <p:nvPr/>
        </p:nvPicPr>
        <p:blipFill rotWithShape="1">
          <a:blip r:embed="rId3">
            <a:alphaModFix/>
          </a:blip>
          <a:srcRect l="12867" t="20300" r="19455" b="19299"/>
          <a:stretch/>
        </p:blipFill>
        <p:spPr>
          <a:xfrm>
            <a:off x="9679555" y="1750509"/>
            <a:ext cx="7735610" cy="459970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9"/>
          <p:cNvSpPr txBox="1"/>
          <p:nvPr/>
        </p:nvSpPr>
        <p:spPr>
          <a:xfrm>
            <a:off x="10544200" y="6481893"/>
            <a:ext cx="6567056" cy="600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tool holder is not to be used as an end mill holder. Lateral cutting forces should never be applied to this holder. 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39"/>
          <p:cNvSpPr txBox="1"/>
          <p:nvPr/>
        </p:nvSpPr>
        <p:spPr>
          <a:xfrm>
            <a:off x="1036320" y="406400"/>
            <a:ext cx="708559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Keyless drill chucks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0"/>
          <p:cNvSpPr txBox="1"/>
          <p:nvPr/>
        </p:nvSpPr>
        <p:spPr>
          <a:xfrm>
            <a:off x="551142" y="1750509"/>
            <a:ext cx="7735608" cy="676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Milling chucks are used in various milling operations. This tool holder uses collets and a specially designed collet nut to provide high clamping forces.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Economical	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Collets designed for superior clamping force over ER collets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Cons: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Tool holder has a higher projection length which can reduce Z travel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8261" y="948905"/>
            <a:ext cx="9662444" cy="643760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40"/>
          <p:cNvSpPr txBox="1"/>
          <p:nvPr/>
        </p:nvSpPr>
        <p:spPr>
          <a:xfrm>
            <a:off x="1320800" y="471851"/>
            <a:ext cx="512993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Milling chucks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19968" y="1750509"/>
            <a:ext cx="8980308" cy="5190618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41"/>
          <p:cNvSpPr txBox="1"/>
          <p:nvPr/>
        </p:nvSpPr>
        <p:spPr>
          <a:xfrm>
            <a:off x="1093528" y="1207407"/>
            <a:ext cx="8511300" cy="84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Hydraulic chucks: </a:t>
            </a: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Hydraulic chucks are used in are used in high volume and highly accurate machining operations. This tool holder uses hydraulic fluid compressed via a set screw to provide high cylindrical clamping forces.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Superior clamping force over ER collets and solid body holders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Balanced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Reduced runout less than .0001 in optimal conditions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Holders are specifically sized with no range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8625" marR="0" lvl="0" indent="-428625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16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41"/>
          <p:cNvSpPr txBox="1"/>
          <p:nvPr/>
        </p:nvSpPr>
        <p:spPr>
          <a:xfrm>
            <a:off x="13955087" y="7512342"/>
            <a:ext cx="2604782" cy="69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25" tIns="68550" rIns="137125" bIns="685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CAT40 Hydraulic Holders - metal milling - Techniks CNC Machine Tooling (techniksusa.com)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41"/>
          <p:cNvSpPr txBox="1"/>
          <p:nvPr/>
        </p:nvSpPr>
        <p:spPr>
          <a:xfrm>
            <a:off x="856131" y="253100"/>
            <a:ext cx="6130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Hydraulic chucks</a:t>
            </a:r>
            <a:endParaRPr sz="5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>
        <p:fade/>
      </p:transition>
    </mc:Fallback>
  </mc:AlternateContent>
</p:sld>
</file>

<file path=ppt/theme/theme1.xml><?xml version="1.0" encoding="utf-8"?>
<a:theme xmlns:a="http://schemas.openxmlformats.org/drawingml/2006/main" name="Autodesk Theme">
  <a:themeElements>
    <a:clrScheme name="Custom 8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2BC275"/>
      </a:accent1>
      <a:accent2>
        <a:srgbClr val="5F60FF"/>
      </a:accent2>
      <a:accent3>
        <a:srgbClr val="D74E26"/>
      </a:accent3>
      <a:accent4>
        <a:srgbClr val="FFC31A"/>
      </a:accent4>
      <a:accent5>
        <a:srgbClr val="37A5CC"/>
      </a:accent5>
      <a:accent6>
        <a:srgbClr val="E51050"/>
      </a:accent6>
      <a:hlink>
        <a:srgbClr val="000000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Microsoft Macintosh PowerPoint</Application>
  <PresentationFormat>Custom</PresentationFormat>
  <Paragraphs>125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Courier New</vt:lpstr>
      <vt:lpstr>Noto Sans Symbols</vt:lpstr>
      <vt:lpstr>Autodesk Theme</vt:lpstr>
      <vt:lpstr>Tool holders and work holding</vt:lpstr>
      <vt:lpstr>Learning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 holders and work holding</dc:title>
  <dc:creator>Matthew Perez</dc:creator>
  <cp:lastModifiedBy>Jessica Bendy</cp:lastModifiedBy>
  <cp:revision>2</cp:revision>
  <dcterms:created xsi:type="dcterms:W3CDTF">2021-11-15T20:13:18Z</dcterms:created>
  <dcterms:modified xsi:type="dcterms:W3CDTF">2023-05-31T23:16:27Z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0x010100B5C4813D7BB9BA43A46665860B1DA385</vt:lpwstr>
  </property>
  <property fmtid="{D5CDD505-2E9C-101B-9397-08002B2CF9AE}" pid="3" name="MediaServiceImageTags">
    <vt:lpwstr/>
  </property>
</Properties>
</file>